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Averag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verage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0264eb07f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0264eb07f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0264eb07f7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0264eb07f7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0264eb07f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0264eb07f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Mainakroy050/Mainak_DOS_Project.git" TargetMode="External"/><Relationship Id="rId4" Type="http://schemas.openxmlformats.org/officeDocument/2006/relationships/image" Target="../media/image5.jpg"/><Relationship Id="rId5" Type="http://schemas.openxmlformats.org/officeDocument/2006/relationships/hyperlink" Target="https://github.com/Mainakroy050/Mainak_DOS_Project.git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9928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latin typeface="Arial"/>
                <a:ea typeface="Arial"/>
                <a:cs typeface="Arial"/>
                <a:sym typeface="Arial"/>
              </a:rPr>
              <a:t>A  PROJECT PRESENTATION                                                    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1225200" y="2087075"/>
            <a:ext cx="7918800" cy="19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marR="12700" rtl="0" algn="l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                           “</a:t>
            </a:r>
            <a:r>
              <a:rPr b="1" lang="en-GB" sz="1700">
                <a:latin typeface="Arial"/>
                <a:ea typeface="Arial"/>
                <a:cs typeface="Arial"/>
                <a:sym typeface="Arial"/>
              </a:rPr>
              <a:t>DENIAL OF SERVICE USING MYSQL  RELATIONAL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  <a:p>
            <a:pPr indent="0" lvl="0" marL="152400" marR="50800" rtl="0" algn="l">
              <a:lnSpc>
                <a:spcPct val="245454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-GB" sz="1700">
                <a:latin typeface="Arial"/>
                <a:ea typeface="Arial"/>
                <a:cs typeface="Arial"/>
                <a:sym typeface="Arial"/>
              </a:rPr>
              <a:t>                	DATABASE </a:t>
            </a:r>
            <a:r>
              <a:rPr b="1" lang="en-GB" sz="1700">
                <a:latin typeface="Arial"/>
                <a:ea typeface="Arial"/>
                <a:cs typeface="Arial"/>
                <a:sym typeface="Arial"/>
              </a:rPr>
              <a:t>STRUCTURE</a:t>
            </a:r>
            <a:r>
              <a:rPr b="1" lang="en-GB" sz="1700">
                <a:latin typeface="Arial"/>
                <a:ea typeface="Arial"/>
                <a:cs typeface="Arial"/>
                <a:sym typeface="Arial"/>
              </a:rPr>
              <a:t> BASED ON  NETWORK SECURITY.”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30" name="Google Shape;230;p17"/>
          <p:cNvSpPr txBox="1"/>
          <p:nvPr/>
        </p:nvSpPr>
        <p:spPr>
          <a:xfrm>
            <a:off x="319375" y="3831075"/>
            <a:ext cx="2270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1"/>
                </a:solidFill>
                <a:highlight>
                  <a:schemeClr val="lt1"/>
                </a:highlight>
              </a:rPr>
              <a:t>GUIDED BY: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</a:rPr>
              <a:t>                                                                          </a:t>
            </a:r>
            <a:endParaRPr b="1" sz="20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</a:rPr>
              <a:t>ZAKIR 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</a:rPr>
              <a:t>HUSSAIN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</a:rPr>
              <a:t>                                                                       </a:t>
            </a:r>
            <a:endParaRPr sz="1300">
              <a:solidFill>
                <a:schemeClr val="dk1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264575" y="3744775"/>
            <a:ext cx="2900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lt1"/>
                </a:solidFill>
              </a:rPr>
              <a:t>PRESENTED BY:</a:t>
            </a:r>
            <a:r>
              <a:rPr lang="en-GB" sz="2000">
                <a:solidFill>
                  <a:schemeClr val="lt1"/>
                </a:solidFill>
              </a:rPr>
              <a:t>                                                                      MAINAK ROY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6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Queries for Dos Attack</a:t>
            </a:r>
            <a:endParaRPr/>
          </a:p>
        </p:txBody>
      </p:sp>
      <p:sp>
        <p:nvSpPr>
          <p:cNvPr id="352" name="Google Shape;352;p26"/>
          <p:cNvSpPr txBox="1"/>
          <p:nvPr>
            <p:ph idx="2" type="body"/>
          </p:nvPr>
        </p:nvSpPr>
        <p:spPr>
          <a:xfrm>
            <a:off x="1297500" y="1424450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The create queries of databases and tables, insert queries of values are available in the following link:</a:t>
            </a:r>
            <a:endParaRPr sz="20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																																													</a:t>
            </a:r>
            <a:endParaRPr/>
          </a:p>
        </p:txBody>
      </p:sp>
      <p:grpSp>
        <p:nvGrpSpPr>
          <p:cNvPr id="353" name="Google Shape;353;p26"/>
          <p:cNvGrpSpPr/>
          <p:nvPr/>
        </p:nvGrpSpPr>
        <p:grpSpPr>
          <a:xfrm>
            <a:off x="4355388" y="1656777"/>
            <a:ext cx="3462484" cy="2672600"/>
            <a:chOff x="3553042" y="1657806"/>
            <a:chExt cx="3461100" cy="2671532"/>
          </a:xfrm>
        </p:grpSpPr>
        <p:sp>
          <p:nvSpPr>
            <p:cNvPr id="354" name="Google Shape;354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362" name="Google Shape;362;p26"/>
          <p:cNvPicPr preferRelativeResize="0"/>
          <p:nvPr/>
        </p:nvPicPr>
        <p:blipFill rotWithShape="1">
          <a:blip r:embed="rId4">
            <a:alphaModFix/>
          </a:blip>
          <a:srcRect b="7264" l="0" r="0" t="7264"/>
          <a:stretch/>
        </p:blipFill>
        <p:spPr>
          <a:xfrm>
            <a:off x="44082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26"/>
          <p:cNvSpPr/>
          <p:nvPr/>
        </p:nvSpPr>
        <p:spPr>
          <a:xfrm flipH="1">
            <a:off x="44081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6"/>
          <p:cNvSpPr txBox="1"/>
          <p:nvPr/>
        </p:nvSpPr>
        <p:spPr>
          <a:xfrm>
            <a:off x="4495800" y="1858350"/>
            <a:ext cx="3246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highlight>
                  <a:srgbClr val="B7B7B7"/>
                </a:highlight>
              </a:rPr>
              <a:t>https://github.com/Maina</a:t>
            </a:r>
            <a:r>
              <a:rPr lang="en-GB" sz="2000" u="sng">
                <a:solidFill>
                  <a:schemeClr val="hlink"/>
                </a:solidFill>
                <a:highlight>
                  <a:srgbClr val="B7B7B7"/>
                </a:highlight>
                <a:hlinkClick r:id="rId5"/>
              </a:rPr>
              <a:t>https://github.com/Mainakroy050/Mainak_DOS_Project.git</a:t>
            </a:r>
            <a:r>
              <a:rPr lang="en-GB" sz="2000">
                <a:highlight>
                  <a:srgbClr val="B7B7B7"/>
                </a:highlight>
              </a:rPr>
              <a:t>kroy050/Mainak_DOS_Project.git</a:t>
            </a:r>
            <a:endParaRPr sz="1300">
              <a:solidFill>
                <a:schemeClr val="lt1"/>
              </a:solidFill>
              <a:highlight>
                <a:srgbClr val="B7B7B7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7"/>
          <p:cNvSpPr txBox="1"/>
          <p:nvPr/>
        </p:nvSpPr>
        <p:spPr>
          <a:xfrm>
            <a:off x="814450" y="1533900"/>
            <a:ext cx="7754700" cy="8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Filter records :</a:t>
            </a:r>
            <a:endParaRPr b="1"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Retrieve</a:t>
            </a:r>
            <a:r>
              <a:rPr lang="en-GB" sz="1800">
                <a:solidFill>
                  <a:schemeClr val="lt1"/>
                </a:solidFill>
              </a:rPr>
              <a:t> information of attacks having attack_type = 1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370" name="Google Shape;37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600" y="2830350"/>
            <a:ext cx="6909599" cy="178277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7"/>
          <p:cNvSpPr txBox="1"/>
          <p:nvPr/>
        </p:nvSpPr>
        <p:spPr>
          <a:xfrm>
            <a:off x="754600" y="531900"/>
            <a:ext cx="4847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</a:rPr>
              <a:t>QUERIES  EXAMPLES: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500" y="2819400"/>
            <a:ext cx="7898001" cy="159965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8"/>
          <p:cNvSpPr txBox="1"/>
          <p:nvPr/>
        </p:nvSpPr>
        <p:spPr>
          <a:xfrm>
            <a:off x="749300" y="546100"/>
            <a:ext cx="5777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</a:rPr>
              <a:t>QUERIES  EXAMPLES: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8" name="Google Shape;378;p28"/>
          <p:cNvSpPr txBox="1"/>
          <p:nvPr/>
        </p:nvSpPr>
        <p:spPr>
          <a:xfrm>
            <a:off x="774700" y="1676400"/>
            <a:ext cx="9663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Retrieve</a:t>
            </a:r>
            <a:r>
              <a:rPr lang="en-GB" sz="1800">
                <a:solidFill>
                  <a:schemeClr val="lt1"/>
                </a:solidFill>
              </a:rPr>
              <a:t> rule description DDOS from detection_rules table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9"/>
          <p:cNvSpPr txBox="1"/>
          <p:nvPr>
            <p:ph type="title"/>
          </p:nvPr>
        </p:nvSpPr>
        <p:spPr>
          <a:xfrm>
            <a:off x="759600" y="23036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Thank you!</a:t>
            </a:r>
            <a:endParaRPr sz="2700"/>
          </a:p>
        </p:txBody>
      </p:sp>
      <p:grpSp>
        <p:nvGrpSpPr>
          <p:cNvPr id="384" name="Google Shape;384;p29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85" name="Google Shape;385;p2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93" name="Google Shape;393;p29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29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5" name="Google Shape;39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2725" y="1379350"/>
            <a:ext cx="3490776" cy="2022675"/>
          </a:xfrm>
          <a:prstGeom prst="rect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/>
          <p:nvPr>
            <p:ph type="title"/>
          </p:nvPr>
        </p:nvSpPr>
        <p:spPr>
          <a:xfrm>
            <a:off x="1297500" y="9599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OUTLINE</a:t>
            </a:r>
            <a:endParaRPr/>
          </a:p>
        </p:txBody>
      </p:sp>
      <p:sp>
        <p:nvSpPr>
          <p:cNvPr id="237" name="Google Shape;237;p18"/>
          <p:cNvSpPr txBox="1"/>
          <p:nvPr/>
        </p:nvSpPr>
        <p:spPr>
          <a:xfrm>
            <a:off x="1297504" y="1653525"/>
            <a:ext cx="3923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7504" y="2127467"/>
            <a:ext cx="3923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Software Requirements Specifications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7504" y="2601410"/>
            <a:ext cx="3923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Database Used In this Project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7504" y="3075352"/>
            <a:ext cx="3923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Tables Used in Each Databases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297504" y="3549295"/>
            <a:ext cx="3923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Queries and Final Goal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1297501" y="4023233"/>
            <a:ext cx="3923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5390885" y="2131871"/>
            <a:ext cx="3923400" cy="20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282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052550" y="939100"/>
            <a:ext cx="7038900" cy="27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Denial-of-service attacks: </a:t>
            </a:r>
            <a:r>
              <a:rPr lang="en-GB" sz="1500">
                <a:latin typeface="Arial"/>
                <a:ea typeface="Arial"/>
                <a:cs typeface="Arial"/>
                <a:sym typeface="Arial"/>
              </a:rPr>
              <a:t>A denial-of-service (DoS) attack is a deliberate attempt to make a website or  application unavailable to users.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marR="3810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A Denial of Service (DoS) attack is a type of </a:t>
            </a:r>
            <a:r>
              <a:rPr lang="en-GB" sz="1500">
                <a:latin typeface="Arial"/>
                <a:ea typeface="Arial"/>
                <a:cs typeface="Arial"/>
                <a:sym typeface="Arial"/>
              </a:rPr>
              <a:t>cyber attack</a:t>
            </a:r>
            <a:r>
              <a:rPr lang="en-GB" sz="1500">
                <a:latin typeface="Arial"/>
                <a:ea typeface="Arial"/>
                <a:cs typeface="Arial"/>
                <a:sym typeface="Arial"/>
              </a:rPr>
              <a:t> where an attacker attempts  to make a computer or network resource unavailable by overwhelming it with traffic  or requests. The goal of a DoS attack is to exhaust the </a:t>
            </a:r>
            <a:r>
              <a:rPr lang="en-GB" sz="1500">
                <a:latin typeface="Arial"/>
                <a:ea typeface="Arial"/>
                <a:cs typeface="Arial"/>
                <a:sym typeface="Arial"/>
              </a:rPr>
              <a:t>resources</a:t>
            </a:r>
            <a:r>
              <a:rPr lang="en-GB" sz="1500">
                <a:latin typeface="Arial"/>
                <a:ea typeface="Arial"/>
                <a:cs typeface="Arial"/>
                <a:sym typeface="Arial"/>
              </a:rPr>
              <a:t> capacity, making it  unable to handle legitimate requests.</a:t>
            </a:r>
            <a:endParaRPr sz="2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50" name="Google Shape;250;p19"/>
          <p:cNvSpPr txBox="1"/>
          <p:nvPr/>
        </p:nvSpPr>
        <p:spPr>
          <a:xfrm>
            <a:off x="5697175" y="4398500"/>
            <a:ext cx="3467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1" name="Google Shape;25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3750" y="1921500"/>
            <a:ext cx="3007899" cy="130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DOS attacks</a:t>
            </a:r>
            <a:endParaRPr/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2343025" y="1661100"/>
            <a:ext cx="6363900" cy="3558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Volume-Based Attacks</a:t>
            </a:r>
            <a:r>
              <a:rPr lang="en-GB" sz="14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GB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Volume-based attacks flood a network with too  much data, overpowering its bandwidth and making the network unusable.  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Protocol Attacks: Protocol attacks exploit weaknesses in network protocols  to use up server resources. Examples are SYN floods and the Ping of Death.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Application Layer Attacks: Application layer attacks target specific applications or services, causing them to crash or become very slow. 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Common Dos attack Techniques</a:t>
            </a:r>
            <a:endParaRPr/>
          </a:p>
        </p:txBody>
      </p:sp>
      <p:grpSp>
        <p:nvGrpSpPr>
          <p:cNvPr id="263" name="Google Shape;263;p21"/>
          <p:cNvGrpSpPr/>
          <p:nvPr/>
        </p:nvGrpSpPr>
        <p:grpSpPr>
          <a:xfrm>
            <a:off x="683410" y="1935402"/>
            <a:ext cx="1251775" cy="1273361"/>
            <a:chOff x="1359550" y="3154500"/>
            <a:chExt cx="1018200" cy="1018200"/>
          </a:xfrm>
        </p:grpSpPr>
        <p:sp>
          <p:nvSpPr>
            <p:cNvPr id="264" name="Google Shape;264;p21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21"/>
          <p:cNvSpPr txBox="1"/>
          <p:nvPr/>
        </p:nvSpPr>
        <p:spPr>
          <a:xfrm>
            <a:off x="656750" y="3299998"/>
            <a:ext cx="13050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FLOODING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1"/>
          <p:cNvSpPr/>
          <p:nvPr/>
        </p:nvSpPr>
        <p:spPr>
          <a:xfrm>
            <a:off x="2954716" y="1935275"/>
            <a:ext cx="1251300" cy="127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1"/>
          <p:cNvSpPr/>
          <p:nvPr/>
        </p:nvSpPr>
        <p:spPr>
          <a:xfrm>
            <a:off x="3016485" y="1998115"/>
            <a:ext cx="1128600" cy="11478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1"/>
          <p:cNvSpPr/>
          <p:nvPr/>
        </p:nvSpPr>
        <p:spPr>
          <a:xfrm>
            <a:off x="3016485" y="1998115"/>
            <a:ext cx="1128600" cy="11478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/>
          <p:nvPr/>
        </p:nvSpPr>
        <p:spPr>
          <a:xfrm>
            <a:off x="3177272" y="2161689"/>
            <a:ext cx="806700" cy="820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1"/>
          <p:cNvSpPr txBox="1"/>
          <p:nvPr/>
        </p:nvSpPr>
        <p:spPr>
          <a:xfrm>
            <a:off x="2930269" y="3299998"/>
            <a:ext cx="13050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BUFFERFLOW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21"/>
          <p:cNvSpPr/>
          <p:nvPr/>
        </p:nvSpPr>
        <p:spPr>
          <a:xfrm>
            <a:off x="5229849" y="1935275"/>
            <a:ext cx="1251300" cy="127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/>
          <p:nvPr/>
        </p:nvSpPr>
        <p:spPr>
          <a:xfrm>
            <a:off x="5291619" y="1998115"/>
            <a:ext cx="1128600" cy="11478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1"/>
          <p:cNvSpPr/>
          <p:nvPr/>
        </p:nvSpPr>
        <p:spPr>
          <a:xfrm>
            <a:off x="5291619" y="1998115"/>
            <a:ext cx="1128600" cy="11478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/>
          <p:nvPr/>
        </p:nvSpPr>
        <p:spPr>
          <a:xfrm>
            <a:off x="5452405" y="2161689"/>
            <a:ext cx="806700" cy="820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 txBox="1"/>
          <p:nvPr/>
        </p:nvSpPr>
        <p:spPr>
          <a:xfrm>
            <a:off x="5208394" y="3299998"/>
            <a:ext cx="13050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MALFORMED PACKETS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1"/>
          <p:cNvSpPr/>
          <p:nvPr/>
        </p:nvSpPr>
        <p:spPr>
          <a:xfrm>
            <a:off x="7502687" y="1935275"/>
            <a:ext cx="1251300" cy="127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1"/>
          <p:cNvSpPr/>
          <p:nvPr/>
        </p:nvSpPr>
        <p:spPr>
          <a:xfrm>
            <a:off x="7564457" y="1998115"/>
            <a:ext cx="1128600" cy="11478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1"/>
          <p:cNvSpPr/>
          <p:nvPr/>
        </p:nvSpPr>
        <p:spPr>
          <a:xfrm>
            <a:off x="7564457" y="1998115"/>
            <a:ext cx="1128600" cy="11478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1"/>
          <p:cNvSpPr/>
          <p:nvPr/>
        </p:nvSpPr>
        <p:spPr>
          <a:xfrm>
            <a:off x="7725243" y="2161689"/>
            <a:ext cx="806700" cy="820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1"/>
          <p:cNvSpPr txBox="1"/>
          <p:nvPr/>
        </p:nvSpPr>
        <p:spPr>
          <a:xfrm>
            <a:off x="7480303" y="3299998"/>
            <a:ext cx="13050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SYN FLOODING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Software Requirements Specifications:</a:t>
            </a:r>
            <a:endParaRPr/>
          </a:p>
        </p:txBody>
      </p:sp>
      <p:sp>
        <p:nvSpPr>
          <p:cNvPr id="289" name="Google Shape;289;p22"/>
          <p:cNvSpPr txBox="1"/>
          <p:nvPr>
            <p:ph idx="1" type="body"/>
          </p:nvPr>
        </p:nvSpPr>
        <p:spPr>
          <a:xfrm>
            <a:off x="1297500" y="1820150"/>
            <a:ext cx="55098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•DBMS: SQL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•Installation Using Mysql Installer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•Mysql Workbench Shell And Workbench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•Processor: Intel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•RAM: Min. 4 GB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500">
                <a:latin typeface="Arial"/>
                <a:ea typeface="Arial"/>
                <a:cs typeface="Arial"/>
                <a:sym typeface="Arial"/>
              </a:rPr>
              <a:t>•HDD: Min. 250 GB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pic>
        <p:nvPicPr>
          <p:cNvPr descr="offset_comp_267026.jpg" id="290" name="Google Shape;290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91" name="Google Shape;291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 Used in This Project</a:t>
            </a:r>
            <a:endParaRPr/>
          </a:p>
        </p:txBody>
      </p:sp>
      <p:sp>
        <p:nvSpPr>
          <p:cNvPr id="297" name="Google Shape;297;p23"/>
          <p:cNvSpPr txBox="1"/>
          <p:nvPr/>
        </p:nvSpPr>
        <p:spPr>
          <a:xfrm>
            <a:off x="1297500" y="14388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98" name="Google Shape;298;p23"/>
          <p:cNvSpPr txBox="1"/>
          <p:nvPr>
            <p:ph idx="1" type="body"/>
          </p:nvPr>
        </p:nvSpPr>
        <p:spPr>
          <a:xfrm>
            <a:off x="2030400" y="13648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Database 1: Attack_Detection: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7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 Attack detection databases are used to identify and report potential security threats or attacks on a network or system.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99" name="Google Shape;299;p23"/>
          <p:cNvSpPr txBox="1"/>
          <p:nvPr/>
        </p:nvSpPr>
        <p:spPr>
          <a:xfrm>
            <a:off x="1297500" y="27607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00" name="Google Shape;300;p23"/>
          <p:cNvSpPr txBox="1"/>
          <p:nvPr>
            <p:ph idx="1" type="body"/>
          </p:nvPr>
        </p:nvSpPr>
        <p:spPr>
          <a:xfrm>
            <a:off x="2030400" y="27606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Database 2: Network_Traffic: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7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The Network_Traffic database is a collection of tables that store information related to network traffic, such as data transmitted, source and destination IP addresses, protocols used, and timestamps.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1" name="Google Shape;301;p23"/>
          <p:cNvSpPr txBox="1"/>
          <p:nvPr/>
        </p:nvSpPr>
        <p:spPr>
          <a:xfrm>
            <a:off x="1297500" y="3268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 Used in This Project</a:t>
            </a:r>
            <a:endParaRPr/>
          </a:p>
        </p:txBody>
      </p:sp>
      <p:sp>
        <p:nvSpPr>
          <p:cNvPr id="307" name="Google Shape;307;p24"/>
          <p:cNvSpPr txBox="1"/>
          <p:nvPr/>
        </p:nvSpPr>
        <p:spPr>
          <a:xfrm>
            <a:off x="1297500" y="12864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08" name="Google Shape;308;p24"/>
          <p:cNvSpPr txBox="1"/>
          <p:nvPr>
            <p:ph idx="1" type="body"/>
          </p:nvPr>
        </p:nvSpPr>
        <p:spPr>
          <a:xfrm>
            <a:off x="2030400" y="12124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Database 3: System_Resources: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System resources refer to the hardware and software components of a computer system that are used to perform tasks and operations.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"/>
          </a:p>
        </p:txBody>
      </p:sp>
      <p:sp>
        <p:nvSpPr>
          <p:cNvPr id="309" name="Google Shape;309;p24"/>
          <p:cNvSpPr txBox="1"/>
          <p:nvPr/>
        </p:nvSpPr>
        <p:spPr>
          <a:xfrm>
            <a:off x="1297500" y="22273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10" name="Google Shape;310;p24"/>
          <p:cNvSpPr txBox="1"/>
          <p:nvPr>
            <p:ph idx="1" type="body"/>
          </p:nvPr>
        </p:nvSpPr>
        <p:spPr>
          <a:xfrm>
            <a:off x="2030400" y="22272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Database 4: Incident_Response: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Incident response refers to the process of reacting to and managing security incidents within an organization.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"/>
          </a:p>
        </p:txBody>
      </p:sp>
      <p:sp>
        <p:nvSpPr>
          <p:cNvPr id="311" name="Google Shape;311;p24"/>
          <p:cNvSpPr txBox="1"/>
          <p:nvPr/>
        </p:nvSpPr>
        <p:spPr>
          <a:xfrm>
            <a:off x="1297500" y="27351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12" name="Google Shape;312;p24"/>
          <p:cNvSpPr txBox="1"/>
          <p:nvPr/>
        </p:nvSpPr>
        <p:spPr>
          <a:xfrm>
            <a:off x="1343100" y="33047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05</a:t>
            </a:r>
            <a:endParaRPr sz="1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13" name="Google Shape;313;p24"/>
          <p:cNvSpPr txBox="1"/>
          <p:nvPr>
            <p:ph idx="1" type="body"/>
          </p:nvPr>
        </p:nvSpPr>
        <p:spPr>
          <a:xfrm>
            <a:off x="2076000" y="33047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Database 5: Security_Information: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The Security_Information database is a collection of tables that store information related to security incidents, threats, vulnerabilities, and security measures within an organization.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400"/>
          </a:p>
        </p:txBody>
      </p:sp>
      <p:sp>
        <p:nvSpPr>
          <p:cNvPr id="314" name="Google Shape;314;p24"/>
          <p:cNvSpPr txBox="1"/>
          <p:nvPr/>
        </p:nvSpPr>
        <p:spPr>
          <a:xfrm>
            <a:off x="1343100" y="38126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5"/>
          <p:cNvSpPr txBox="1"/>
          <p:nvPr>
            <p:ph type="title"/>
          </p:nvPr>
        </p:nvSpPr>
        <p:spPr>
          <a:xfrm>
            <a:off x="1297500" y="241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Tables used in Each Database</a:t>
            </a:r>
            <a:endParaRPr/>
          </a:p>
        </p:txBody>
      </p:sp>
      <p:cxnSp>
        <p:nvCxnSpPr>
          <p:cNvPr id="320" name="Google Shape;320;p25"/>
          <p:cNvCxnSpPr/>
          <p:nvPr/>
        </p:nvCxnSpPr>
        <p:spPr>
          <a:xfrm flipH="1">
            <a:off x="780745" y="11846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25"/>
          <p:cNvCxnSpPr/>
          <p:nvPr/>
        </p:nvCxnSpPr>
        <p:spPr>
          <a:xfrm flipH="1">
            <a:off x="780842" y="27392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25"/>
          <p:cNvCxnSpPr/>
          <p:nvPr/>
        </p:nvCxnSpPr>
        <p:spPr>
          <a:xfrm flipH="1">
            <a:off x="6101542" y="27392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25"/>
          <p:cNvCxnSpPr/>
          <p:nvPr/>
        </p:nvCxnSpPr>
        <p:spPr>
          <a:xfrm flipH="1">
            <a:off x="780745" y="464420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4" name="Google Shape;324;p25"/>
          <p:cNvSpPr/>
          <p:nvPr/>
        </p:nvSpPr>
        <p:spPr>
          <a:xfrm>
            <a:off x="3171573" y="13559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5"/>
          <p:cNvSpPr/>
          <p:nvPr/>
        </p:nvSpPr>
        <p:spPr>
          <a:xfrm rot="5400000">
            <a:off x="3171560" y="13559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5"/>
          <p:cNvSpPr/>
          <p:nvPr/>
        </p:nvSpPr>
        <p:spPr>
          <a:xfrm rot="10800000">
            <a:off x="3171560" y="13559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5"/>
          <p:cNvSpPr/>
          <p:nvPr/>
        </p:nvSpPr>
        <p:spPr>
          <a:xfrm rot="-5400000">
            <a:off x="3171573" y="13559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8" name="Google Shape;328;p25"/>
          <p:cNvGrpSpPr/>
          <p:nvPr/>
        </p:nvGrpSpPr>
        <p:grpSpPr>
          <a:xfrm>
            <a:off x="3078687" y="2396058"/>
            <a:ext cx="737729" cy="737729"/>
            <a:chOff x="2920647" y="2157958"/>
            <a:chExt cx="827700" cy="827700"/>
          </a:xfrm>
        </p:grpSpPr>
        <p:sp>
          <p:nvSpPr>
            <p:cNvPr id="329" name="Google Shape;329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25"/>
          <p:cNvSpPr txBox="1"/>
          <p:nvPr/>
        </p:nvSpPr>
        <p:spPr>
          <a:xfrm>
            <a:off x="3199194" y="25780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2" name="Google Shape;332;p25"/>
          <p:cNvGrpSpPr/>
          <p:nvPr/>
        </p:nvGrpSpPr>
        <p:grpSpPr>
          <a:xfrm rot="-5400000">
            <a:off x="4225338" y="3498129"/>
            <a:ext cx="737729" cy="737729"/>
            <a:chOff x="2920647" y="2157958"/>
            <a:chExt cx="827700" cy="827700"/>
          </a:xfrm>
        </p:grpSpPr>
        <p:sp>
          <p:nvSpPr>
            <p:cNvPr id="333" name="Google Shape;333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5" name="Google Shape;335;p25"/>
          <p:cNvSpPr txBox="1"/>
          <p:nvPr/>
        </p:nvSpPr>
        <p:spPr>
          <a:xfrm>
            <a:off x="4320431" y="36661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25"/>
          <p:cNvSpPr txBox="1"/>
          <p:nvPr/>
        </p:nvSpPr>
        <p:spPr>
          <a:xfrm>
            <a:off x="5404083" y="25780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7" name="Google Shape;337;p25"/>
          <p:cNvGrpSpPr/>
          <p:nvPr/>
        </p:nvGrpSpPr>
        <p:grpSpPr>
          <a:xfrm rot="5400000">
            <a:off x="4193370" y="1264952"/>
            <a:ext cx="737729" cy="737729"/>
            <a:chOff x="2920647" y="2157958"/>
            <a:chExt cx="827700" cy="827700"/>
          </a:xfrm>
        </p:grpSpPr>
        <p:sp>
          <p:nvSpPr>
            <p:cNvPr id="338" name="Google Shape;338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0" name="Google Shape;340;p25"/>
          <p:cNvSpPr txBox="1"/>
          <p:nvPr/>
        </p:nvSpPr>
        <p:spPr>
          <a:xfrm>
            <a:off x="4320431" y="14602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25"/>
          <p:cNvSpPr/>
          <p:nvPr/>
        </p:nvSpPr>
        <p:spPr>
          <a:xfrm>
            <a:off x="3753714" y="19381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05</a:t>
            </a:r>
            <a:endParaRPr b="1"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25"/>
          <p:cNvSpPr txBox="1"/>
          <p:nvPr/>
        </p:nvSpPr>
        <p:spPr>
          <a:xfrm>
            <a:off x="748400" y="1280575"/>
            <a:ext cx="2839500" cy="14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</a:rPr>
              <a:t> Attack_Detection</a:t>
            </a:r>
            <a:r>
              <a:rPr lang="en-GB" sz="1000">
                <a:solidFill>
                  <a:schemeClr val="lt1"/>
                </a:solidFill>
              </a:rPr>
              <a:t> </a:t>
            </a:r>
            <a:r>
              <a:rPr b="1" lang="en-GB" sz="1000">
                <a:solidFill>
                  <a:schemeClr val="lt1"/>
                </a:solidFill>
              </a:rPr>
              <a:t>Database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•attacks 	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•attack_types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•sources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•detection_rules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•alerts 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43" name="Google Shape;343;p25"/>
          <p:cNvSpPr txBox="1"/>
          <p:nvPr/>
        </p:nvSpPr>
        <p:spPr>
          <a:xfrm>
            <a:off x="6426700" y="1116150"/>
            <a:ext cx="2477400" cy="17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</a:rPr>
              <a:t>Network_Traffic</a:t>
            </a:r>
            <a:r>
              <a:rPr b="1" lang="en-GB" sz="2400">
                <a:solidFill>
                  <a:schemeClr val="lt1"/>
                </a:solidFill>
              </a:rPr>
              <a:t> </a:t>
            </a:r>
            <a:r>
              <a:rPr b="1" lang="en-GB" sz="1000">
                <a:solidFill>
                  <a:schemeClr val="lt1"/>
                </a:solidFill>
              </a:rPr>
              <a:t>Database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 traffic 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•protocols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 ip_addresses 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 network_devices  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•traffic_stats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44" name="Google Shape;344;p25"/>
          <p:cNvSpPr txBox="1"/>
          <p:nvPr/>
        </p:nvSpPr>
        <p:spPr>
          <a:xfrm>
            <a:off x="780750" y="2739300"/>
            <a:ext cx="30000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lt1"/>
                </a:solidFill>
              </a:rPr>
              <a:t>System_Resources</a:t>
            </a:r>
            <a:r>
              <a:rPr lang="en-GB" sz="900">
                <a:solidFill>
                  <a:schemeClr val="lt1"/>
                </a:solidFill>
              </a:rPr>
              <a:t> </a:t>
            </a:r>
            <a:r>
              <a:rPr b="1" lang="en-GB" sz="900">
                <a:solidFill>
                  <a:schemeClr val="lt1"/>
                </a:solidFill>
              </a:rPr>
              <a:t>Database</a:t>
            </a:r>
            <a:endParaRPr b="1" sz="9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re</a:t>
            </a:r>
            <a:r>
              <a:rPr lang="en-GB" sz="900">
                <a:solidFill>
                  <a:schemeClr val="lt1"/>
                </a:solidFill>
              </a:rPr>
              <a:t>source_usage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resources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•system_stats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• process_list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•user_sessions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345" name="Google Shape;345;p25"/>
          <p:cNvSpPr txBox="1"/>
          <p:nvPr/>
        </p:nvSpPr>
        <p:spPr>
          <a:xfrm>
            <a:off x="6426700" y="2578050"/>
            <a:ext cx="3000000" cy="16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</a:rPr>
              <a:t>.</a:t>
            </a:r>
            <a:r>
              <a:rPr b="1" lang="en-GB" sz="900">
                <a:solidFill>
                  <a:schemeClr val="lt1"/>
                </a:solidFill>
              </a:rPr>
              <a:t> Incident_Response</a:t>
            </a:r>
            <a:r>
              <a:rPr b="1" lang="en-GB" sz="2300">
                <a:solidFill>
                  <a:schemeClr val="lt1"/>
                </a:solidFill>
              </a:rPr>
              <a:t> </a:t>
            </a:r>
            <a:r>
              <a:rPr b="1" lang="en-GB" sz="900">
                <a:solidFill>
                  <a:schemeClr val="lt1"/>
                </a:solidFill>
              </a:rPr>
              <a:t>Database</a:t>
            </a:r>
            <a:endParaRPr b="1" sz="23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•incidents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•incident_types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• response_plans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•response_teams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</a:rPr>
              <a:t>•incident_reports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346" name="Google Shape;346;p25"/>
          <p:cNvSpPr txBox="1"/>
          <p:nvPr/>
        </p:nvSpPr>
        <p:spPr>
          <a:xfrm>
            <a:off x="1009350" y="4253875"/>
            <a:ext cx="8377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</a:rPr>
              <a:t>5. Security_Information Database: </a:t>
            </a:r>
            <a:r>
              <a:rPr lang="en-GB" sz="1000">
                <a:solidFill>
                  <a:schemeClr val="lt1"/>
                </a:solidFill>
              </a:rPr>
              <a:t>vulnerabilities, patches, security_advisories, threat_intelligence, security_incidents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